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0" r:id="rId1"/>
  </p:sldMasterIdLst>
  <p:notesMasterIdLst>
    <p:notesMasterId r:id="rId12"/>
  </p:notesMasterIdLst>
  <p:handoutMasterIdLst>
    <p:handoutMasterId r:id="rId13"/>
  </p:handoutMasterIdLst>
  <p:sldIdLst>
    <p:sldId id="327" r:id="rId2"/>
    <p:sldId id="555" r:id="rId3"/>
    <p:sldId id="560" r:id="rId4"/>
    <p:sldId id="660" r:id="rId5"/>
    <p:sldId id="659" r:id="rId6"/>
    <p:sldId id="565" r:id="rId7"/>
    <p:sldId id="566" r:id="rId8"/>
    <p:sldId id="567" r:id="rId9"/>
    <p:sldId id="661" r:id="rId10"/>
    <p:sldId id="662" r:id="rId11"/>
  </p:sldIdLst>
  <p:sldSz cx="9144000" cy="6858000" type="screen4x3"/>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D5572C0-0C0A-46C7-9E14-96A2016AFCA2}">
          <p14:sldIdLst>
            <p14:sldId id="327"/>
            <p14:sldId id="555"/>
            <p14:sldId id="560"/>
            <p14:sldId id="660"/>
            <p14:sldId id="659"/>
            <p14:sldId id="565"/>
            <p14:sldId id="566"/>
            <p14:sldId id="567"/>
            <p14:sldId id="661"/>
            <p14:sldId id="662"/>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odschwadt, Robert" initials="PR" lastIdx="1" clrIdx="0">
    <p:extLst>
      <p:ext uri="{19B8F6BF-5375-455C-9EA6-DF929625EA0E}">
        <p15:presenceInfo xmlns:p15="http://schemas.microsoft.com/office/powerpoint/2012/main" userId="S::robertpodschwadt@my.unt.edu::1375f64d-b78c-4417-be28-be56dc7570f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00"/>
    <a:srgbClr val="9BBB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627" autoAdjust="0"/>
    <p:restoredTop sz="81156" autoAdjust="0"/>
  </p:normalViewPr>
  <p:slideViewPr>
    <p:cSldViewPr>
      <p:cViewPr varScale="1">
        <p:scale>
          <a:sx n="54" d="100"/>
          <a:sy n="54" d="100"/>
        </p:scale>
        <p:origin x="1448" y="56"/>
      </p:cViewPr>
      <p:guideLst>
        <p:guide orient="horz" pos="2160"/>
        <p:guide pos="2880"/>
      </p:guideLst>
    </p:cSldViewPr>
  </p:slideViewPr>
  <p:notesTextViewPr>
    <p:cViewPr>
      <p:scale>
        <a:sx n="1" d="1"/>
        <a:sy n="1" d="1"/>
      </p:scale>
      <p:origin x="0" y="0"/>
    </p:cViewPr>
  </p:notesTextViewPr>
  <p:notesViewPr>
    <p:cSldViewPr>
      <p:cViewPr varScale="1">
        <p:scale>
          <a:sx n="90" d="100"/>
          <a:sy n="90" d="100"/>
        </p:scale>
        <p:origin x="1480" y="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CB5F8C6-9007-284F-9041-F7D7AC86AB93}" type="datetimeFigureOut">
              <a:rPr lang="en-US" smtClean="0"/>
              <a:t>4/12/2022</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EA1FEB6-0EC3-C441-8D6C-75C08E2B6E2A}" type="slidenum">
              <a:rPr lang="en-US" smtClean="0"/>
              <a:t>‹#›</a:t>
            </a:fld>
            <a:endParaRPr lang="en-US" dirty="0"/>
          </a:p>
        </p:txBody>
      </p:sp>
    </p:spTree>
    <p:extLst>
      <p:ext uri="{BB962C8B-B14F-4D97-AF65-F5344CB8AC3E}">
        <p14:creationId xmlns:p14="http://schemas.microsoft.com/office/powerpoint/2010/main" val="3132050460"/>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jpe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B7AA483-B6B9-7142-B1AA-61511AB4B416}" type="datetimeFigureOut">
              <a:rPr lang="en-US" smtClean="0"/>
              <a:t>4/12/2022</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009F2E8-72C3-B248-A7AF-DC274EB69392}" type="slidenum">
              <a:rPr lang="en-US" smtClean="0"/>
              <a:t>‹#›</a:t>
            </a:fld>
            <a:endParaRPr lang="en-US" dirty="0"/>
          </a:p>
        </p:txBody>
      </p:sp>
    </p:spTree>
    <p:extLst>
      <p:ext uri="{BB962C8B-B14F-4D97-AF65-F5344CB8AC3E}">
        <p14:creationId xmlns:p14="http://schemas.microsoft.com/office/powerpoint/2010/main" val="220477393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009F2E8-72C3-B248-A7AF-DC274EB69392}" type="slidenum">
              <a:rPr lang="en-US" smtClean="0"/>
              <a:t>2</a:t>
            </a:fld>
            <a:endParaRPr lang="en-US" dirty="0"/>
          </a:p>
        </p:txBody>
      </p:sp>
    </p:spTree>
    <p:extLst>
      <p:ext uri="{BB962C8B-B14F-4D97-AF65-F5344CB8AC3E}">
        <p14:creationId xmlns:p14="http://schemas.microsoft.com/office/powerpoint/2010/main" val="42306196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009F2E8-72C3-B248-A7AF-DC274EB69392}" type="slidenum">
              <a:rPr lang="en-US" smtClean="0"/>
              <a:t>3</a:t>
            </a:fld>
            <a:endParaRPr lang="en-US" dirty="0"/>
          </a:p>
        </p:txBody>
      </p:sp>
    </p:spTree>
    <p:extLst>
      <p:ext uri="{BB962C8B-B14F-4D97-AF65-F5344CB8AC3E}">
        <p14:creationId xmlns:p14="http://schemas.microsoft.com/office/powerpoint/2010/main" val="30873531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009F2E8-72C3-B248-A7AF-DC274EB69392}" type="slidenum">
              <a:rPr lang="en-US" smtClean="0"/>
              <a:t>6</a:t>
            </a:fld>
            <a:endParaRPr lang="en-US" dirty="0"/>
          </a:p>
        </p:txBody>
      </p:sp>
    </p:spTree>
    <p:extLst>
      <p:ext uri="{BB962C8B-B14F-4D97-AF65-F5344CB8AC3E}">
        <p14:creationId xmlns:p14="http://schemas.microsoft.com/office/powerpoint/2010/main" val="11856339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009F2E8-72C3-B248-A7AF-DC274EB69392}" type="slidenum">
              <a:rPr lang="en-US" smtClean="0"/>
              <a:t>7</a:t>
            </a:fld>
            <a:endParaRPr lang="en-US" dirty="0"/>
          </a:p>
        </p:txBody>
      </p:sp>
    </p:spTree>
    <p:extLst>
      <p:ext uri="{BB962C8B-B14F-4D97-AF65-F5344CB8AC3E}">
        <p14:creationId xmlns:p14="http://schemas.microsoft.com/office/powerpoint/2010/main" val="1874433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009F2E8-72C3-B248-A7AF-DC274EB69392}" type="slidenum">
              <a:rPr lang="en-US" smtClean="0"/>
              <a:t>8</a:t>
            </a:fld>
            <a:endParaRPr lang="en-US" dirty="0"/>
          </a:p>
        </p:txBody>
      </p:sp>
    </p:spTree>
    <p:extLst>
      <p:ext uri="{BB962C8B-B14F-4D97-AF65-F5344CB8AC3E}">
        <p14:creationId xmlns:p14="http://schemas.microsoft.com/office/powerpoint/2010/main" val="11322928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itle Placeholder 1"/>
          <p:cNvSpPr>
            <a:spLocks noGrp="1"/>
          </p:cNvSpPr>
          <p:nvPr>
            <p:ph type="title"/>
          </p:nvPr>
        </p:nvSpPr>
        <p:spPr>
          <a:xfrm>
            <a:off x="628650" y="2420067"/>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Tree>
    <p:extLst>
      <p:ext uri="{BB962C8B-B14F-4D97-AF65-F5344CB8AC3E}">
        <p14:creationId xmlns:p14="http://schemas.microsoft.com/office/powerpoint/2010/main" val="1437988616"/>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ontent Slide">
    <p:spTree>
      <p:nvGrpSpPr>
        <p:cNvPr id="1" name=""/>
        <p:cNvGrpSpPr/>
        <p:nvPr/>
      </p:nvGrpSpPr>
      <p:grpSpPr>
        <a:xfrm>
          <a:off x="0" y="0"/>
          <a:ext cx="0" cy="0"/>
          <a:chOff x="0" y="0"/>
          <a:chExt cx="0" cy="0"/>
        </a:xfrm>
      </p:grpSpPr>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7" name="Title 1"/>
          <p:cNvSpPr>
            <a:spLocks noGrp="1"/>
          </p:cNvSpPr>
          <p:nvPr>
            <p:ph type="title"/>
          </p:nvPr>
        </p:nvSpPr>
        <p:spPr>
          <a:xfrm>
            <a:off x="628650" y="119320"/>
            <a:ext cx="7886700" cy="1325563"/>
          </a:xfrm>
        </p:spPr>
        <p:txBody>
          <a:bodyPr/>
          <a:lstStyle>
            <a:lvl1pPr algn="l">
              <a:defRPr>
                <a:solidFill>
                  <a:schemeClr val="bg1"/>
                </a:solidFill>
                <a:latin typeface="Arial" charset="0"/>
                <a:ea typeface="Arial" charset="0"/>
                <a:cs typeface="Arial" charset="0"/>
              </a:defRPr>
            </a:lvl1pPr>
          </a:lstStyle>
          <a:p>
            <a:r>
              <a:rPr lang="en-US"/>
              <a:t>Click to edit Master title style</a:t>
            </a:r>
            <a:endParaRPr lang="en-US" dirty="0"/>
          </a:p>
        </p:txBody>
      </p:sp>
      <p:sp>
        <p:nvSpPr>
          <p:cNvPr id="8" name="Content Placeholder 2"/>
          <p:cNvSpPr>
            <a:spLocks noGrp="1"/>
          </p:cNvSpPr>
          <p:nvPr>
            <p:ph idx="1" hasCustomPrompt="1"/>
          </p:nvPr>
        </p:nvSpPr>
        <p:spPr>
          <a:xfrm>
            <a:off x="628650" y="1825625"/>
            <a:ext cx="7886700" cy="4351339"/>
          </a:xfrm>
          <a:prstGeom prst="rect">
            <a:avLst/>
          </a:prstGeom>
        </p:spPr>
        <p:txBody>
          <a:bodyPr/>
          <a:lstStyle>
            <a:lvl1pPr>
              <a:defRPr lang="en-US" smtClean="0">
                <a:effectLst/>
              </a:defRPr>
            </a:lvl1pPr>
          </a:lstStyle>
          <a:p>
            <a:r>
              <a:rPr lang="en-US" dirty="0" err="1">
                <a:effectLst/>
                <a:latin typeface="Arial" charset="0"/>
              </a:rPr>
              <a:t>Nequiam</a:t>
            </a:r>
            <a:r>
              <a:rPr lang="en-US" dirty="0">
                <a:effectLst/>
                <a:latin typeface="Arial" charset="0"/>
              </a:rPr>
              <a:t> </a:t>
            </a:r>
            <a:r>
              <a:rPr lang="en-US" dirty="0" err="1">
                <a:effectLst/>
                <a:latin typeface="Arial" charset="0"/>
              </a:rPr>
              <a:t>dere</a:t>
            </a:r>
            <a:r>
              <a:rPr lang="en-US" dirty="0">
                <a:effectLst/>
                <a:latin typeface="Arial" charset="0"/>
              </a:rPr>
              <a:t> </a:t>
            </a:r>
            <a:r>
              <a:rPr lang="en-US" dirty="0" err="1">
                <a:effectLst/>
                <a:latin typeface="Arial" charset="0"/>
              </a:rPr>
              <a:t>reiunt</a:t>
            </a:r>
            <a:r>
              <a:rPr lang="en-US" dirty="0">
                <a:effectLst/>
                <a:latin typeface="Arial" charset="0"/>
              </a:rPr>
              <a:t> </a:t>
            </a:r>
            <a:r>
              <a:rPr lang="en-US" dirty="0" err="1">
                <a:effectLst/>
                <a:latin typeface="Arial" charset="0"/>
              </a:rPr>
              <a:t>officiae</a:t>
            </a:r>
            <a:r>
              <a:rPr lang="en-US" dirty="0">
                <a:effectLst/>
                <a:latin typeface="Arial" charset="0"/>
              </a:rPr>
              <a:t> </a:t>
            </a:r>
            <a:r>
              <a:rPr lang="en-US" dirty="0" err="1">
                <a:effectLst/>
                <a:latin typeface="Arial" charset="0"/>
              </a:rPr>
              <a:t>officia</a:t>
            </a:r>
            <a:r>
              <a:rPr lang="en-US" dirty="0">
                <a:effectLst/>
                <a:latin typeface="Arial" charset="0"/>
              </a:rPr>
              <a:t> </a:t>
            </a:r>
            <a:r>
              <a:rPr lang="en-US" dirty="0" err="1">
                <a:effectLst/>
                <a:latin typeface="Arial" charset="0"/>
              </a:rPr>
              <a:t>nimiligentia</a:t>
            </a:r>
            <a:r>
              <a:rPr lang="en-US" dirty="0">
                <a:effectLst/>
                <a:latin typeface="Arial" charset="0"/>
              </a:rPr>
              <a:t> </a:t>
            </a:r>
            <a:r>
              <a:rPr lang="en-US" dirty="0" err="1">
                <a:effectLst/>
                <a:latin typeface="Arial" charset="0"/>
              </a:rPr>
              <a:t>nobit</a:t>
            </a:r>
            <a:r>
              <a:rPr lang="en-US" dirty="0">
                <a:effectLst/>
                <a:latin typeface="Arial" charset="0"/>
              </a:rPr>
              <a:t> </a:t>
            </a:r>
            <a:r>
              <a:rPr lang="en-US" dirty="0" err="1">
                <a:effectLst/>
                <a:latin typeface="Arial" charset="0"/>
              </a:rPr>
              <a:t>omnimendis</a:t>
            </a:r>
            <a:r>
              <a:rPr lang="en-US" dirty="0">
                <a:effectLst/>
                <a:latin typeface="Arial" charset="0"/>
              </a:rPr>
              <a:t> in </a:t>
            </a:r>
            <a:r>
              <a:rPr lang="en-US" dirty="0" err="1">
                <a:effectLst/>
                <a:latin typeface="Arial" charset="0"/>
              </a:rPr>
              <a:t>conserf</a:t>
            </a:r>
            <a:r>
              <a:rPr lang="en-US" dirty="0">
                <a:effectLst/>
                <a:latin typeface="Arial" charset="0"/>
              </a:rPr>
              <a:t> </a:t>
            </a:r>
            <a:r>
              <a:rPr lang="en-US" dirty="0" err="1">
                <a:effectLst/>
                <a:latin typeface="Arial" charset="0"/>
              </a:rPr>
              <a:t>erciendam</a:t>
            </a:r>
            <a:r>
              <a:rPr lang="en-US" dirty="0">
                <a:effectLst/>
                <a:latin typeface="Arial" charset="0"/>
              </a:rPr>
              <a:t>, </a:t>
            </a:r>
            <a:r>
              <a:rPr lang="en-US" dirty="0" err="1">
                <a:effectLst/>
                <a:latin typeface="Arial" charset="0"/>
              </a:rPr>
              <a:t>consed</a:t>
            </a:r>
            <a:r>
              <a:rPr lang="en-US" dirty="0">
                <a:effectLst/>
                <a:latin typeface="Arial" charset="0"/>
              </a:rPr>
              <a:t> </a:t>
            </a:r>
            <a:r>
              <a:rPr lang="en-US" dirty="0" err="1">
                <a:effectLst/>
                <a:latin typeface="Arial" charset="0"/>
              </a:rPr>
              <a:t>maios</a:t>
            </a:r>
            <a:r>
              <a:rPr lang="en-US" dirty="0">
                <a:effectLst/>
                <a:latin typeface="Arial" charset="0"/>
              </a:rPr>
              <a:t> </a:t>
            </a:r>
            <a:r>
              <a:rPr lang="en-US" dirty="0" err="1">
                <a:effectLst/>
                <a:latin typeface="Arial" charset="0"/>
              </a:rPr>
              <a:t>eos</a:t>
            </a:r>
            <a:r>
              <a:rPr lang="en-US" dirty="0">
                <a:effectLst/>
                <a:latin typeface="Arial" charset="0"/>
              </a:rPr>
              <a:t> </a:t>
            </a:r>
            <a:r>
              <a:rPr lang="en-US" dirty="0" err="1">
                <a:effectLst/>
                <a:latin typeface="Arial" charset="0"/>
              </a:rPr>
              <a:t>quia</a:t>
            </a:r>
            <a:r>
              <a:rPr lang="en-US" dirty="0">
                <a:effectLst/>
                <a:latin typeface="Arial" charset="0"/>
              </a:rPr>
              <a:t> </a:t>
            </a:r>
            <a:r>
              <a:rPr lang="en-US" dirty="0" err="1">
                <a:effectLst/>
                <a:latin typeface="Arial" charset="0"/>
              </a:rPr>
              <a:t>sam</a:t>
            </a:r>
            <a:r>
              <a:rPr lang="en-US" dirty="0">
                <a:effectLst/>
                <a:latin typeface="Arial" charset="0"/>
              </a:rPr>
              <a:t> </a:t>
            </a:r>
            <a:r>
              <a:rPr lang="en-US" dirty="0" err="1">
                <a:effectLst/>
                <a:latin typeface="Arial" charset="0"/>
              </a:rPr>
              <a:t>quidererfero</a:t>
            </a:r>
            <a:r>
              <a:rPr lang="en-US" dirty="0">
                <a:effectLst/>
                <a:latin typeface="Arial" charset="0"/>
              </a:rPr>
              <a:t> </a:t>
            </a:r>
            <a:r>
              <a:rPr lang="en-US" dirty="0" err="1">
                <a:effectLst/>
                <a:latin typeface="Arial" charset="0"/>
              </a:rPr>
              <a:t>eaque</a:t>
            </a:r>
            <a:r>
              <a:rPr lang="en-US" dirty="0">
                <a:effectLst/>
                <a:latin typeface="Arial" charset="0"/>
              </a:rPr>
              <a:t> </a:t>
            </a:r>
            <a:r>
              <a:rPr lang="en-US" dirty="0" err="1">
                <a:effectLst/>
                <a:latin typeface="Arial" charset="0"/>
              </a:rPr>
              <a:t>eaquo</a:t>
            </a:r>
            <a:r>
              <a:rPr lang="en-US" dirty="0">
                <a:effectLst/>
                <a:latin typeface="Arial" charset="0"/>
              </a:rPr>
              <a:t> </a:t>
            </a:r>
            <a:r>
              <a:rPr lang="en-US" dirty="0" err="1">
                <a:effectLst/>
                <a:latin typeface="Arial" charset="0"/>
              </a:rPr>
              <a:t>dolorempos</a:t>
            </a:r>
            <a:r>
              <a:rPr lang="en-US" dirty="0">
                <a:effectLst/>
                <a:latin typeface="Arial" charset="0"/>
              </a:rPr>
              <a:t> </a:t>
            </a:r>
            <a:r>
              <a:rPr lang="en-US" dirty="0" err="1">
                <a:effectLst/>
                <a:latin typeface="Arial" charset="0"/>
              </a:rPr>
              <a:t>aute</a:t>
            </a:r>
            <a:r>
              <a:rPr lang="en-US" dirty="0">
                <a:effectLst/>
                <a:latin typeface="Arial" charset="0"/>
              </a:rPr>
              <a:t> </a:t>
            </a:r>
            <a:r>
              <a:rPr lang="en-US" dirty="0" err="1">
                <a:effectLst/>
                <a:latin typeface="Arial" charset="0"/>
              </a:rPr>
              <a:t>maior</a:t>
            </a:r>
            <a:r>
              <a:rPr lang="en-US" dirty="0">
                <a:effectLst/>
                <a:latin typeface="Arial" charset="0"/>
              </a:rPr>
              <a:t> </a:t>
            </a:r>
            <a:r>
              <a:rPr lang="en-US" dirty="0" err="1">
                <a:effectLst/>
                <a:latin typeface="Arial" charset="0"/>
              </a:rPr>
              <a:t>aut</a:t>
            </a:r>
            <a:r>
              <a:rPr lang="en-US" dirty="0">
                <a:effectLst/>
                <a:latin typeface="Arial" charset="0"/>
              </a:rPr>
              <a:t> lit </a:t>
            </a:r>
            <a:r>
              <a:rPr lang="en-US" dirty="0" err="1">
                <a:effectLst/>
                <a:latin typeface="Arial" charset="0"/>
              </a:rPr>
              <a:t>destibe</a:t>
            </a:r>
            <a:r>
              <a:rPr lang="en-US" dirty="0">
                <a:effectLst/>
                <a:latin typeface="Arial" charset="0"/>
              </a:rPr>
              <a:t> </a:t>
            </a:r>
            <a:r>
              <a:rPr lang="en-US" dirty="0" err="1">
                <a:effectLst/>
                <a:latin typeface="Arial" charset="0"/>
              </a:rPr>
              <a:t>arundam</a:t>
            </a:r>
            <a:r>
              <a:rPr lang="en-US" dirty="0">
                <a:effectLst/>
                <a:latin typeface="Arial" charset="0"/>
              </a:rPr>
              <a:t> et qui </a:t>
            </a:r>
            <a:r>
              <a:rPr lang="en-US" dirty="0" err="1">
                <a:effectLst/>
                <a:latin typeface="Arial" charset="0"/>
              </a:rPr>
              <a:t>delitae</a:t>
            </a:r>
            <a:r>
              <a:rPr lang="en-US" dirty="0">
                <a:effectLst/>
                <a:latin typeface="Arial" charset="0"/>
              </a:rPr>
              <a:t> </a:t>
            </a:r>
            <a:r>
              <a:rPr lang="en-US" dirty="0" err="1">
                <a:effectLst/>
                <a:latin typeface="Arial" charset="0"/>
              </a:rPr>
              <a:t>dolectur</a:t>
            </a:r>
            <a:r>
              <a:rPr lang="en-US" dirty="0">
                <a:effectLst/>
                <a:latin typeface="Arial" charset="0"/>
              </a:rPr>
              <a:t>?</a:t>
            </a:r>
          </a:p>
          <a:p>
            <a:endParaRPr lang="en-US" dirty="0">
              <a:effectLst/>
              <a:latin typeface="Arial" charset="0"/>
            </a:endParaRPr>
          </a:p>
          <a:p>
            <a:r>
              <a:rPr lang="en-US" dirty="0" err="1">
                <a:effectLst/>
                <a:latin typeface="Arial" charset="0"/>
              </a:rPr>
              <a:t>Agnisit</a:t>
            </a:r>
            <a:r>
              <a:rPr lang="en-US" dirty="0">
                <a:effectLst/>
                <a:latin typeface="Arial" charset="0"/>
              </a:rPr>
              <a:t> </a:t>
            </a:r>
            <a:r>
              <a:rPr lang="en-US" dirty="0" err="1">
                <a:effectLst/>
                <a:latin typeface="Arial" charset="0"/>
              </a:rPr>
              <a:t>asitem</a:t>
            </a:r>
            <a:r>
              <a:rPr lang="en-US" dirty="0">
                <a:effectLst/>
                <a:latin typeface="Arial" charset="0"/>
              </a:rPr>
              <a:t> </a:t>
            </a:r>
            <a:r>
              <a:rPr lang="en-US" dirty="0" err="1">
                <a:effectLst/>
                <a:latin typeface="Arial" charset="0"/>
              </a:rPr>
              <a:t>si</a:t>
            </a:r>
            <a:r>
              <a:rPr lang="en-US" dirty="0">
                <a:effectLst/>
                <a:latin typeface="Arial" charset="0"/>
              </a:rPr>
              <a:t> </a:t>
            </a:r>
            <a:r>
              <a:rPr lang="en-US" dirty="0" err="1">
                <a:effectLst/>
                <a:latin typeface="Arial" charset="0"/>
              </a:rPr>
              <a:t>corro</a:t>
            </a:r>
            <a:r>
              <a:rPr lang="en-US" dirty="0">
                <a:effectLst/>
                <a:latin typeface="Arial" charset="0"/>
              </a:rPr>
              <a:t> </a:t>
            </a:r>
            <a:r>
              <a:rPr lang="en-US" dirty="0" err="1">
                <a:effectLst/>
                <a:latin typeface="Arial" charset="0"/>
              </a:rPr>
              <a:t>conseque</a:t>
            </a:r>
            <a:r>
              <a:rPr lang="en-US" dirty="0">
                <a:effectLst/>
                <a:latin typeface="Arial" charset="0"/>
              </a:rPr>
              <a:t> </a:t>
            </a:r>
            <a:r>
              <a:rPr lang="en-US" dirty="0" err="1">
                <a:effectLst/>
                <a:latin typeface="Arial" charset="0"/>
              </a:rPr>
              <a:t>delicitat</a:t>
            </a:r>
            <a:r>
              <a:rPr lang="en-US" dirty="0">
                <a:effectLst/>
                <a:latin typeface="Arial" charset="0"/>
              </a:rPr>
              <a:t> la </a:t>
            </a:r>
            <a:r>
              <a:rPr lang="en-US" dirty="0" err="1">
                <a:effectLst/>
                <a:latin typeface="Arial" charset="0"/>
              </a:rPr>
              <a:t>volupta</a:t>
            </a:r>
            <a:r>
              <a:rPr lang="en-US" dirty="0">
                <a:effectLst/>
                <a:latin typeface="Arial" charset="0"/>
              </a:rPr>
              <a:t> id </a:t>
            </a:r>
            <a:r>
              <a:rPr lang="en-US" dirty="0" err="1">
                <a:effectLst/>
                <a:latin typeface="Arial" charset="0"/>
              </a:rPr>
              <a:t>quat</a:t>
            </a:r>
            <a:r>
              <a:rPr lang="en-US" dirty="0">
                <a:effectLst/>
                <a:latin typeface="Arial" charset="0"/>
              </a:rPr>
              <a:t> </a:t>
            </a:r>
            <a:r>
              <a:rPr lang="en-US" dirty="0" err="1">
                <a:effectLst/>
                <a:latin typeface="Arial" charset="0"/>
              </a:rPr>
              <a:t>harchil</a:t>
            </a:r>
            <a:r>
              <a:rPr lang="en-US" dirty="0">
                <a:effectLst/>
                <a:latin typeface="Arial" charset="0"/>
              </a:rPr>
              <a:t> </a:t>
            </a:r>
            <a:r>
              <a:rPr lang="en-US" dirty="0" err="1">
                <a:effectLst/>
                <a:latin typeface="Arial" charset="0"/>
              </a:rPr>
              <a:t>inciunt</a:t>
            </a:r>
            <a:r>
              <a:rPr lang="en-US" dirty="0">
                <a:effectLst/>
                <a:latin typeface="Arial" charset="0"/>
              </a:rPr>
              <a:t>.</a:t>
            </a:r>
          </a:p>
        </p:txBody>
      </p:sp>
    </p:spTree>
    <p:extLst>
      <p:ext uri="{BB962C8B-B14F-4D97-AF65-F5344CB8AC3E}">
        <p14:creationId xmlns:p14="http://schemas.microsoft.com/office/powerpoint/2010/main" val="2373605979"/>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reak Slide">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565920880"/>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5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5502592"/>
            <a:ext cx="2133600" cy="365125"/>
          </a:xfrm>
        </p:spPr>
        <p:txBody>
          <a:bodyPr/>
          <a:lstStyle/>
          <a:p>
            <a:endParaRPr lang="en-US" dirty="0"/>
          </a:p>
        </p:txBody>
      </p:sp>
      <p:sp>
        <p:nvSpPr>
          <p:cNvPr id="4" name="Footer Placeholder 3"/>
          <p:cNvSpPr>
            <a:spLocks noGrp="1"/>
          </p:cNvSpPr>
          <p:nvPr>
            <p:ph type="ftr" sz="quarter" idx="11"/>
          </p:nvPr>
        </p:nvSpPr>
        <p:spPr>
          <a:xfrm>
            <a:off x="3124200" y="5502592"/>
            <a:ext cx="2895600" cy="365125"/>
          </a:xfrm>
        </p:spPr>
        <p:txBody>
          <a:bodyPr/>
          <a:lstStyle/>
          <a:p>
            <a:endParaRPr lang="en-US" dirty="0"/>
          </a:p>
        </p:txBody>
      </p:sp>
      <p:sp>
        <p:nvSpPr>
          <p:cNvPr id="5" name="Slide Number Placeholder 4"/>
          <p:cNvSpPr>
            <a:spLocks noGrp="1"/>
          </p:cNvSpPr>
          <p:nvPr>
            <p:ph type="sldNum" sz="quarter" idx="12"/>
          </p:nvPr>
        </p:nvSpPr>
        <p:spPr>
          <a:xfrm>
            <a:off x="6553200" y="5502592"/>
            <a:ext cx="2133600" cy="365125"/>
          </a:xfrm>
        </p:spPr>
        <p:txBody>
          <a:bodyPr/>
          <a:lstStyle/>
          <a:p>
            <a:fld id="{07E4C76B-B62B-E041-BECA-E1452F308EBC}" type="slidenum">
              <a:rPr lang="en-US" smtClean="0"/>
              <a:pPr/>
              <a:t>‹#›</a:t>
            </a:fld>
            <a:endParaRPr lang="en-US" dirty="0"/>
          </a:p>
        </p:txBody>
      </p:sp>
      <p:sp>
        <p:nvSpPr>
          <p:cNvPr id="6" name="Text Placeholder 7"/>
          <p:cNvSpPr>
            <a:spLocks noGrp="1"/>
          </p:cNvSpPr>
          <p:nvPr>
            <p:ph type="body" sz="quarter" idx="13"/>
          </p:nvPr>
        </p:nvSpPr>
        <p:spPr>
          <a:xfrm>
            <a:off x="472440" y="1295400"/>
            <a:ext cx="7361238" cy="3657600"/>
          </a:xfrm>
        </p:spPr>
        <p:txBody>
          <a:bodyPr/>
          <a:lstStyle>
            <a:lvl1pPr>
              <a:buNone/>
              <a:defRPr sz="2400" baseline="0">
                <a:solidFill>
                  <a:srgbClr val="139A29"/>
                </a:solidFill>
                <a:latin typeface="Arial" pitchFamily="34" charset="0"/>
                <a:cs typeface="Arial" pitchFamily="34" charset="0"/>
              </a:defRPr>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CDCF9BE5-9EB0-4AE3-B9E6-638B7E14E02E}"/>
              </a:ext>
            </a:extLst>
          </p:cNvPr>
          <p:cNvSpPr>
            <a:spLocks noGrp="1"/>
          </p:cNvSpPr>
          <p:nvPr>
            <p:ph sz="quarter" idx="14"/>
          </p:nvPr>
        </p:nvSpPr>
        <p:spPr>
          <a:xfrm>
            <a:off x="152400" y="182404"/>
            <a:ext cx="5715000" cy="838200"/>
          </a:xfrm>
        </p:spPr>
        <p:txBody>
          <a:bodyPr/>
          <a:lstStyle>
            <a:lvl1pPr marL="0" indent="0">
              <a:buFontTx/>
              <a:buNone/>
              <a:defRPr>
                <a:solidFill>
                  <a:srgbClr val="006600"/>
                </a:solidFill>
              </a:defRPr>
            </a:lvl1pPr>
            <a:lvl3pPr marL="914400" indent="0">
              <a:buNone/>
              <a:defRPr/>
            </a:lvl3pPr>
          </a:lstStyle>
          <a:p>
            <a:pPr lvl="0"/>
            <a:r>
              <a:rPr lang="en-US" dirty="0"/>
              <a:t>Edit Master text styles</a:t>
            </a:r>
          </a:p>
        </p:txBody>
      </p:sp>
    </p:spTree>
    <p:extLst>
      <p:ext uri="{BB962C8B-B14F-4D97-AF65-F5344CB8AC3E}">
        <p14:creationId xmlns:p14="http://schemas.microsoft.com/office/powerpoint/2010/main" val="3131210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01941" y="1600200"/>
            <a:ext cx="2341960" cy="1828800"/>
          </a:xfrm>
        </p:spPr>
        <p:txBody>
          <a:bodyPr anchor="b">
            <a:normAutofit/>
          </a:bodyPr>
          <a:lstStyle>
            <a:lvl1pPr>
              <a:defRPr sz="2550"/>
            </a:lvl1pPr>
          </a:lstStyle>
          <a:p>
            <a:r>
              <a:rPr lang="en-US"/>
              <a:t>Click to edit Master title style</a:t>
            </a:r>
          </a:p>
        </p:txBody>
      </p:sp>
      <p:sp>
        <p:nvSpPr>
          <p:cNvPr id="3" name="Content Placeholder 2"/>
          <p:cNvSpPr>
            <a:spLocks noGrp="1"/>
          </p:cNvSpPr>
          <p:nvPr>
            <p:ph idx="1"/>
          </p:nvPr>
        </p:nvSpPr>
        <p:spPr>
          <a:xfrm>
            <a:off x="570309" y="762000"/>
            <a:ext cx="4800600" cy="5334000"/>
          </a:xfrm>
          <a:prstGeom prst="rect">
            <a:avLst/>
          </a:prstGeom>
        </p:spPr>
        <p:txBody>
          <a:bodyPr>
            <a:normAutofit/>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00780" y="3429000"/>
            <a:ext cx="2343121" cy="1828800"/>
          </a:xfrm>
          <a:prstGeom prst="rect">
            <a:avLst/>
          </a:prstGeom>
        </p:spPr>
        <p:txBody>
          <a:bodyPr/>
          <a:lstStyle>
            <a:lvl1pPr marL="0" indent="0">
              <a:spcBef>
                <a:spcPts val="0"/>
              </a:spcBef>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37CC0096-1860-4642-9CD2-0079EA5E7CD1}" type="datetimeFigureOut">
              <a:rPr lang="en-US" smtClean="0"/>
              <a:t>4/12/2022</a:t>
            </a:fld>
            <a:endParaRPr lang="en-US" dirty="0"/>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3001284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F4FE2-350D-471C-B535-B254992F85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D5B3EBB-7456-44B8-898D-E8F65E9A6E6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3FE23A-5EEE-4098-BEFB-C21B27CF2705}"/>
              </a:ext>
            </a:extLst>
          </p:cNvPr>
          <p:cNvSpPr>
            <a:spLocks noGrp="1"/>
          </p:cNvSpPr>
          <p:nvPr>
            <p:ph type="dt" sz="half" idx="10"/>
          </p:nvPr>
        </p:nvSpPr>
        <p:spPr/>
        <p:txBody>
          <a:bodyPr/>
          <a:lstStyle/>
          <a:p>
            <a:fld id="{1F13F46C-1424-4FA7-A50B-25A23AEE3CA9}" type="datetimeFigureOut">
              <a:rPr lang="en-US" smtClean="0"/>
              <a:t>4/12/2022</a:t>
            </a:fld>
            <a:endParaRPr lang="en-US" dirty="0"/>
          </a:p>
        </p:txBody>
      </p:sp>
      <p:sp>
        <p:nvSpPr>
          <p:cNvPr id="5" name="Footer Placeholder 4">
            <a:extLst>
              <a:ext uri="{FF2B5EF4-FFF2-40B4-BE49-F238E27FC236}">
                <a16:creationId xmlns:a16="http://schemas.microsoft.com/office/drawing/2014/main" id="{89796068-2D37-4C04-893E-E09EDE44648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B39A583-5E14-42F2-86F1-13D32C8D79E9}"/>
              </a:ext>
            </a:extLst>
          </p:cNvPr>
          <p:cNvSpPr>
            <a:spLocks noGrp="1"/>
          </p:cNvSpPr>
          <p:nvPr>
            <p:ph type="sldNum" sz="quarter" idx="12"/>
          </p:nvPr>
        </p:nvSpPr>
        <p:spPr/>
        <p:txBody>
          <a:bodyPr/>
          <a:lstStyle/>
          <a:p>
            <a:fld id="{B47A6E64-4ED0-461E-AAD8-5DEA509B1B25}" type="slidenum">
              <a:rPr lang="en-US" smtClean="0"/>
              <a:t>‹#›</a:t>
            </a:fld>
            <a:endParaRPr lang="en-US" dirty="0"/>
          </a:p>
        </p:txBody>
      </p:sp>
    </p:spTree>
    <p:extLst>
      <p:ext uri="{BB962C8B-B14F-4D97-AF65-F5344CB8AC3E}">
        <p14:creationId xmlns:p14="http://schemas.microsoft.com/office/powerpoint/2010/main" val="3630012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Placeholder 1"/>
          <p:cNvSpPr>
            <a:spLocks noGrp="1"/>
          </p:cNvSpPr>
          <p:nvPr>
            <p:ph type="title"/>
          </p:nvPr>
        </p:nvSpPr>
        <p:spPr>
          <a:xfrm>
            <a:off x="628650" y="2420067"/>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Tree>
    <p:extLst>
      <p:ext uri="{BB962C8B-B14F-4D97-AF65-F5344CB8AC3E}">
        <p14:creationId xmlns:p14="http://schemas.microsoft.com/office/powerpoint/2010/main" val="2022678014"/>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69" r:id="rId5"/>
    <p:sldLayoutId id="2147483675" r:id="rId6"/>
  </p:sldLayoutIdLst>
  <p:hf hdr="0" ftr="0" dt="0"/>
  <p:txStyles>
    <p:titleStyle>
      <a:lvl1pPr algn="ctr" defTabSz="685800" rtl="0" eaLnBrk="1" latinLnBrk="0" hangingPunct="1">
        <a:lnSpc>
          <a:spcPct val="90000"/>
        </a:lnSpc>
        <a:spcBef>
          <a:spcPct val="0"/>
        </a:spcBef>
        <a:buNone/>
        <a:defRPr sz="3300" kern="1200">
          <a:solidFill>
            <a:schemeClr val="bg1"/>
          </a:solidFill>
          <a:latin typeface="Arial" charset="0"/>
          <a:ea typeface="Arial" charset="0"/>
          <a:cs typeface="Arial"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4C7BF-37CF-4340-BEB9-1CC397C53F6C}"/>
              </a:ext>
            </a:extLst>
          </p:cNvPr>
          <p:cNvSpPr>
            <a:spLocks noGrp="1"/>
          </p:cNvSpPr>
          <p:nvPr>
            <p:ph type="title"/>
          </p:nvPr>
        </p:nvSpPr>
        <p:spPr>
          <a:xfrm>
            <a:off x="628650" y="762000"/>
            <a:ext cx="7886700" cy="3276601"/>
          </a:xfrm>
        </p:spPr>
        <p:txBody>
          <a:bodyPr>
            <a:noAutofit/>
          </a:bodyPr>
          <a:lstStyle/>
          <a:p>
            <a:r>
              <a:rPr lang="en-US" sz="4800" b="0" i="0" u="none" strike="noStrike" baseline="0" dirty="0">
                <a:solidFill>
                  <a:schemeClr val="bg1"/>
                </a:solidFill>
                <a:latin typeface="Times New Roman" panose="02020603050405020304" pitchFamily="18" charset="0"/>
                <a:cs typeface="Times New Roman" panose="02020603050405020304" pitchFamily="18" charset="0"/>
              </a:rPr>
              <a:t>Protecting Text in Steganography</a:t>
            </a:r>
            <a:br>
              <a:rPr lang="en-US" sz="4800" b="0" i="0" u="none" strike="noStrike" baseline="0" dirty="0">
                <a:solidFill>
                  <a:schemeClr val="bg1"/>
                </a:solidFill>
                <a:latin typeface="Times New Roman" panose="02020603050405020304" pitchFamily="18" charset="0"/>
                <a:cs typeface="Times New Roman" panose="02020603050405020304" pitchFamily="18" charset="0"/>
              </a:rPr>
            </a:br>
            <a:br>
              <a:rPr lang="en-US" sz="4800" b="0" i="0" u="none" strike="noStrike" baseline="0" dirty="0">
                <a:solidFill>
                  <a:schemeClr val="bg1">
                    <a:lumMod val="95000"/>
                  </a:schemeClr>
                </a:solidFill>
                <a:latin typeface="Times New Roman" panose="02020603050405020304" pitchFamily="18" charset="0"/>
                <a:cs typeface="Times New Roman" panose="02020603050405020304" pitchFamily="18" charset="0"/>
              </a:rPr>
            </a:br>
            <a:r>
              <a:rPr lang="en-US" sz="3200" u="none" strike="noStrike" baseline="0" dirty="0">
                <a:solidFill>
                  <a:schemeClr val="bg1">
                    <a:lumMod val="95000"/>
                  </a:schemeClr>
                </a:solidFill>
                <a:latin typeface="Times New Roman" panose="02020603050405020304" pitchFamily="18" charset="0"/>
                <a:cs typeface="Times New Roman" panose="02020603050405020304" pitchFamily="18" charset="0"/>
              </a:rPr>
              <a:t>CSC</a:t>
            </a:r>
            <a:r>
              <a:rPr lang="en-US" sz="3200" b="0" i="0" dirty="0">
                <a:solidFill>
                  <a:schemeClr val="bg1">
                    <a:lumMod val="95000"/>
                  </a:schemeClr>
                </a:solidFill>
                <a:effectLst/>
                <a:latin typeface="Times New Roman" panose="02020603050405020304" pitchFamily="18" charset="0"/>
                <a:cs typeface="Times New Roman" panose="02020603050405020304" pitchFamily="18" charset="0"/>
              </a:rPr>
              <a:t> 8224: Cryptography</a:t>
            </a:r>
            <a:br>
              <a:rPr lang="en-US" sz="4800" b="0" i="0" u="none" strike="noStrike" baseline="0" dirty="0">
                <a:solidFill>
                  <a:schemeClr val="bg1"/>
                </a:solidFill>
                <a:latin typeface="Times New Roman" panose="02020603050405020304" pitchFamily="18" charset="0"/>
                <a:cs typeface="Times New Roman" panose="02020603050405020304" pitchFamily="18" charset="0"/>
              </a:rPr>
            </a:br>
            <a:endParaRPr lang="en-US" sz="4800" dirty="0">
              <a:latin typeface="Times New Roman" panose="02020603050405020304" pitchFamily="18" charset="0"/>
              <a:cs typeface="Times New Roman" panose="02020603050405020304" pitchFamily="18" charset="0"/>
            </a:endParaRPr>
          </a:p>
        </p:txBody>
      </p:sp>
      <p:sp>
        <p:nvSpPr>
          <p:cNvPr id="6" name="Content Placeholder 9"/>
          <p:cNvSpPr txBox="1">
            <a:spLocks/>
          </p:cNvSpPr>
          <p:nvPr/>
        </p:nvSpPr>
        <p:spPr>
          <a:xfrm>
            <a:off x="152400" y="381000"/>
            <a:ext cx="8915400" cy="5211763"/>
          </a:xfrm>
          <a:prstGeom prst="rect">
            <a:avLst/>
          </a:prstGeo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lvl="1" indent="0">
              <a:buNone/>
            </a:pPr>
            <a:endParaRPr lang="en-US" sz="2400" dirty="0"/>
          </a:p>
        </p:txBody>
      </p:sp>
      <p:sp>
        <p:nvSpPr>
          <p:cNvPr id="5" name="Title 1">
            <a:extLst>
              <a:ext uri="{FF2B5EF4-FFF2-40B4-BE49-F238E27FC236}">
                <a16:creationId xmlns:a16="http://schemas.microsoft.com/office/drawing/2014/main" id="{125D0863-42C9-B441-ADA2-77FEA1D18D62}"/>
              </a:ext>
            </a:extLst>
          </p:cNvPr>
          <p:cNvSpPr txBox="1">
            <a:spLocks/>
          </p:cNvSpPr>
          <p:nvPr/>
        </p:nvSpPr>
        <p:spPr>
          <a:xfrm>
            <a:off x="1828800" y="5226844"/>
            <a:ext cx="5486400" cy="1142999"/>
          </a:xfrm>
          <a:prstGeom prst="rect">
            <a:avLst/>
          </a:prstGeom>
        </p:spPr>
        <p:txBody>
          <a:bodyPr vert="horz" lIns="91440" tIns="45720" rIns="91440" bIns="45720" rtlCol="0" anchor="ctr">
            <a:normAutofit/>
          </a:bodyPr>
          <a:lstStyle>
            <a:lvl1pPr algn="ctr" defTabSz="685800" rtl="0" eaLnBrk="1" latinLnBrk="0" hangingPunct="1">
              <a:lnSpc>
                <a:spcPct val="90000"/>
              </a:lnSpc>
              <a:spcBef>
                <a:spcPct val="0"/>
              </a:spcBef>
              <a:buNone/>
              <a:defRPr sz="3300" kern="1200">
                <a:solidFill>
                  <a:schemeClr val="bg1"/>
                </a:solidFill>
                <a:latin typeface="Arial" charset="0"/>
                <a:ea typeface="Arial" charset="0"/>
                <a:cs typeface="Arial" charset="0"/>
              </a:defRPr>
            </a:lvl1pPr>
          </a:lstStyle>
          <a:p>
            <a:r>
              <a:rPr lang="en-US" sz="1800" b="1" u="sng" dirty="0"/>
              <a:t>Presenters </a:t>
            </a:r>
            <a:br>
              <a:rPr lang="en-US" sz="1800" dirty="0"/>
            </a:br>
            <a:r>
              <a:rPr lang="en-US" sz="1800" dirty="0" err="1"/>
              <a:t>Gaayathri</a:t>
            </a:r>
            <a:r>
              <a:rPr lang="en-US" sz="1800" dirty="0"/>
              <a:t> </a:t>
            </a:r>
            <a:r>
              <a:rPr lang="en-US" sz="1800" dirty="0" err="1"/>
              <a:t>Vaidhyanathan</a:t>
            </a:r>
            <a:r>
              <a:rPr lang="en-US" sz="1800" dirty="0"/>
              <a:t> </a:t>
            </a:r>
            <a:r>
              <a:rPr lang="en-US" sz="1800" dirty="0" err="1"/>
              <a:t>Pazhambalacode</a:t>
            </a:r>
            <a:br>
              <a:rPr lang="en-US" sz="1800" dirty="0"/>
            </a:br>
            <a:r>
              <a:rPr lang="en-US" sz="1800" dirty="0" err="1"/>
              <a:t>Gollangi</a:t>
            </a:r>
            <a:r>
              <a:rPr lang="en-US" sz="1800" dirty="0"/>
              <a:t> </a:t>
            </a:r>
            <a:r>
              <a:rPr lang="en-US" sz="1800" dirty="0" err="1"/>
              <a:t>Someswara</a:t>
            </a:r>
            <a:r>
              <a:rPr lang="en-US" sz="1800" dirty="0"/>
              <a:t> Rao</a:t>
            </a:r>
          </a:p>
        </p:txBody>
      </p:sp>
    </p:spTree>
    <p:extLst>
      <p:ext uri="{BB962C8B-B14F-4D97-AF65-F5344CB8AC3E}">
        <p14:creationId xmlns:p14="http://schemas.microsoft.com/office/powerpoint/2010/main" val="1938560970"/>
      </p:ext>
    </p:extLst>
  </p:cSld>
  <p:clrMapOvr>
    <a:masterClrMapping/>
  </p:clrMapOvr>
  <mc:AlternateContent xmlns:mc="http://schemas.openxmlformats.org/markup-compatibility/2006" xmlns:p14="http://schemas.microsoft.com/office/powerpoint/2010/main">
    <mc:Choice Requires="p14">
      <p:transition spd="slow" p14:dur="2000" advClick="0" advTm="7000"/>
    </mc:Choice>
    <mc:Fallback xmlns="">
      <p:transition spd="slow" advClick="0" advTm="7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FFC4CC6-0AB3-4710-B5D7-7F6B404CA0C1}"/>
              </a:ext>
            </a:extLst>
          </p:cNvPr>
          <p:cNvSpPr/>
          <p:nvPr/>
        </p:nvSpPr>
        <p:spPr>
          <a:xfrm>
            <a:off x="2258279" y="2505670"/>
            <a:ext cx="4627441" cy="923330"/>
          </a:xfrm>
          <a:prstGeom prst="rect">
            <a:avLst/>
          </a:prstGeom>
          <a:noFill/>
        </p:spPr>
        <p:txBody>
          <a:bodyPr wrap="squar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THANK YOU!</a:t>
            </a:r>
          </a:p>
        </p:txBody>
      </p:sp>
    </p:spTree>
    <p:extLst>
      <p:ext uri="{BB962C8B-B14F-4D97-AF65-F5344CB8AC3E}">
        <p14:creationId xmlns:p14="http://schemas.microsoft.com/office/powerpoint/2010/main" val="1111789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1B4C8-67D4-7F45-AD63-AF2CB20F5B4F}"/>
              </a:ext>
            </a:extLst>
          </p:cNvPr>
          <p:cNvSpPr>
            <a:spLocks noGrp="1"/>
          </p:cNvSpPr>
          <p:nvPr>
            <p:ph type="title"/>
          </p:nvPr>
        </p:nvSpPr>
        <p:spPr/>
        <p:txBody>
          <a:bodyPr/>
          <a:lstStyle/>
          <a:p>
            <a:r>
              <a:rPr lang="en-US" dirty="0"/>
              <a:t>What is Steganography?</a:t>
            </a:r>
          </a:p>
        </p:txBody>
      </p:sp>
      <p:sp>
        <p:nvSpPr>
          <p:cNvPr id="3" name="Content Placeholder 2">
            <a:extLst>
              <a:ext uri="{FF2B5EF4-FFF2-40B4-BE49-F238E27FC236}">
                <a16:creationId xmlns:a16="http://schemas.microsoft.com/office/drawing/2014/main" id="{283C62E6-2B77-C64E-9331-90E8222B5951}"/>
              </a:ext>
            </a:extLst>
          </p:cNvPr>
          <p:cNvSpPr>
            <a:spLocks noGrp="1"/>
          </p:cNvSpPr>
          <p:nvPr>
            <p:ph idx="1"/>
          </p:nvPr>
        </p:nvSpPr>
        <p:spPr>
          <a:xfrm>
            <a:off x="304800" y="1444882"/>
            <a:ext cx="8210550" cy="5032117"/>
          </a:xfrm>
        </p:spPr>
        <p:txBody>
          <a:bodyPr/>
          <a:lstStyle/>
          <a:p>
            <a:pPr algn="just"/>
            <a:r>
              <a:rPr lang="en-US" sz="2000" b="0" i="0" dirty="0">
                <a:effectLst/>
                <a:latin typeface="Arial" panose="020B0604020202020204" pitchFamily="34" charset="0"/>
              </a:rPr>
              <a:t>Steganography is the technique of hiding secret data within an ordinary, non-secret, file or message in order to avoid detection.</a:t>
            </a:r>
          </a:p>
          <a:p>
            <a:pPr algn="just"/>
            <a:r>
              <a:rPr lang="en-US" sz="2000" spc="-75" dirty="0">
                <a:latin typeface="Arial" panose="020B0604020202020204" pitchFamily="34" charset="0"/>
                <a:cs typeface="Times New Roman" panose="02020603050405020304" pitchFamily="18" charset="0"/>
              </a:rPr>
              <a:t>In other words, </a:t>
            </a:r>
            <a:r>
              <a:rPr lang="en-US" sz="2000" dirty="0">
                <a:effectLst/>
                <a:latin typeface="Arial" panose="020B0604020202020204" pitchFamily="34" charset="0"/>
                <a:ea typeface="SimSun" panose="02010600030101010101" pitchFamily="2" charset="-122"/>
                <a:cs typeface="Arial" panose="020B0604020202020204" pitchFamily="34" charset="0"/>
              </a:rPr>
              <a:t>Steganography hides a secret message inside an innocent-looking cover medium, drawing no attention to itself. The cover medium can be text, image, music, video, network packets.</a:t>
            </a:r>
            <a:endParaRPr lang="en-US" sz="2000" spc="-75" dirty="0">
              <a:latin typeface="Arial" panose="020B0604020202020204" pitchFamily="34" charset="0"/>
              <a:ea typeface="SimSun" panose="02010600030101010101" pitchFamily="2" charset="-122"/>
              <a:cs typeface="Arial" panose="020B0604020202020204" pitchFamily="34" charset="0"/>
            </a:endParaRPr>
          </a:p>
          <a:p>
            <a:pPr algn="just"/>
            <a:r>
              <a:rPr lang="en-US" sz="2000" b="0" i="0" dirty="0">
                <a:effectLst/>
                <a:latin typeface="Arial" panose="020B0604020202020204" pitchFamily="34" charset="0"/>
              </a:rPr>
              <a:t>The content to be concealed through steganography -- called </a:t>
            </a:r>
            <a:r>
              <a:rPr lang="en-US" sz="2000" b="0" i="1" dirty="0">
                <a:effectLst/>
                <a:latin typeface="Arial" panose="020B0604020202020204" pitchFamily="34" charset="0"/>
              </a:rPr>
              <a:t>hidden text</a:t>
            </a:r>
            <a:r>
              <a:rPr lang="en-US" sz="2000" b="0" i="0" dirty="0">
                <a:effectLst/>
                <a:latin typeface="Arial" panose="020B0604020202020204" pitchFamily="34" charset="0"/>
              </a:rPr>
              <a:t> -- is often encrypted before being incorporated into the innocuous-seeming </a:t>
            </a:r>
            <a:r>
              <a:rPr lang="en-US" sz="2000" b="0" i="1" dirty="0">
                <a:effectLst/>
                <a:latin typeface="Arial" panose="020B0604020202020204" pitchFamily="34" charset="0"/>
              </a:rPr>
              <a:t>cover text</a:t>
            </a:r>
            <a:r>
              <a:rPr lang="en-US" sz="2000" b="0" i="0" dirty="0">
                <a:effectLst/>
                <a:latin typeface="Arial" panose="020B0604020202020204" pitchFamily="34" charset="0"/>
              </a:rPr>
              <a:t> file or data stream. If not encrypted, the hidden text is commonly processed in some way in order to increase the difficulty of detecting the secret content</a:t>
            </a:r>
            <a:r>
              <a:rPr lang="en-US" sz="1600" b="0" i="0" dirty="0">
                <a:solidFill>
                  <a:srgbClr val="6C6C6C"/>
                </a:solidFill>
                <a:effectLst/>
                <a:latin typeface="Arial" panose="020B0604020202020204" pitchFamily="34" charset="0"/>
              </a:rPr>
              <a:t>.</a:t>
            </a:r>
            <a:endParaRPr lang="en-US" sz="2000" spc="-75"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E5277AA2-AA8E-4F7B-A42F-8A4A52079A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2656" y="4551414"/>
            <a:ext cx="4738688" cy="1959232"/>
          </a:xfrm>
          <a:prstGeom prst="rect">
            <a:avLst/>
          </a:prstGeom>
        </p:spPr>
      </p:pic>
    </p:spTree>
    <p:extLst>
      <p:ext uri="{BB962C8B-B14F-4D97-AF65-F5344CB8AC3E}">
        <p14:creationId xmlns:p14="http://schemas.microsoft.com/office/powerpoint/2010/main" val="4022814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4198F-E2CB-4941-8744-C596A7F00FE6}"/>
              </a:ext>
            </a:extLst>
          </p:cNvPr>
          <p:cNvSpPr>
            <a:spLocks noGrp="1"/>
          </p:cNvSpPr>
          <p:nvPr>
            <p:ph type="title"/>
          </p:nvPr>
        </p:nvSpPr>
        <p:spPr>
          <a:xfrm>
            <a:off x="228600" y="228600"/>
            <a:ext cx="7886700" cy="685800"/>
          </a:xfrm>
        </p:spPr>
        <p:txBody>
          <a:bodyPr>
            <a:normAutofit/>
          </a:bodyPr>
          <a:lstStyle/>
          <a:p>
            <a:r>
              <a:rPr lang="en-US" sz="3200" dirty="0"/>
              <a:t>How is Steganography used today?</a:t>
            </a:r>
          </a:p>
        </p:txBody>
      </p:sp>
      <p:sp>
        <p:nvSpPr>
          <p:cNvPr id="3" name="Content Placeholder 2">
            <a:extLst>
              <a:ext uri="{FF2B5EF4-FFF2-40B4-BE49-F238E27FC236}">
                <a16:creationId xmlns:a16="http://schemas.microsoft.com/office/drawing/2014/main" id="{5B0340F5-A1C6-4D4A-A803-CBC0AC1077C2}"/>
              </a:ext>
            </a:extLst>
          </p:cNvPr>
          <p:cNvSpPr>
            <a:spLocks noGrp="1"/>
          </p:cNvSpPr>
          <p:nvPr>
            <p:ph idx="1"/>
          </p:nvPr>
        </p:nvSpPr>
        <p:spPr>
          <a:xfrm>
            <a:off x="152400" y="1253330"/>
            <a:ext cx="8839200" cy="5376070"/>
          </a:xfrm>
        </p:spPr>
        <p:txBody>
          <a:bodyPr/>
          <a:lstStyle/>
          <a:p>
            <a:r>
              <a:rPr lang="en-US" sz="2000" b="0" i="0" dirty="0">
                <a:effectLst/>
                <a:latin typeface="Arial" panose="020B0604020202020204" pitchFamily="34" charset="0"/>
              </a:rPr>
              <a:t>In modern digital steganography, data is first encrypted or obfuscated in some other way and then inserted, using a special algorithm, into data that is part of a particular file format such as a JPEG/PNG image, audio or video file. The secret message can be embedded into ordinary data files in many different ways. </a:t>
            </a:r>
          </a:p>
          <a:p>
            <a:endParaRPr lang="en-US" sz="2000" dirty="0">
              <a:latin typeface="Arial" panose="020B0604020202020204" pitchFamily="34" charset="0"/>
              <a:cs typeface="Arial" panose="020B0604020202020204" pitchFamily="34" charset="0"/>
            </a:endParaRPr>
          </a:p>
          <a:p>
            <a:r>
              <a:rPr lang="en-US" sz="2000" b="0" i="0" dirty="0">
                <a:effectLst/>
                <a:latin typeface="Arial" panose="020B0604020202020204" pitchFamily="34" charset="0"/>
              </a:rPr>
              <a:t>One technique is to hide data in bits that represent the same color </a:t>
            </a:r>
            <a:r>
              <a:rPr lang="en-US" sz="2000" dirty="0">
                <a:latin typeface="Arial" panose="020B0604020202020204" pitchFamily="34" charset="0"/>
              </a:rPr>
              <a:t>pixels</a:t>
            </a:r>
            <a:r>
              <a:rPr lang="en-US" sz="2000" b="0" i="0" dirty="0">
                <a:effectLst/>
                <a:latin typeface="Arial" panose="020B0604020202020204" pitchFamily="34" charset="0"/>
              </a:rPr>
              <a:t> repeated in a row in an image file. By applying the encrypted data to this redundant data in some inconspicuous way, the result will be an image file that appears identical to the original image but that has "noise" patterns of regular, unencrypted data</a:t>
            </a:r>
            <a:r>
              <a:rPr lang="en-US" sz="1600" b="0" i="0" dirty="0">
                <a:solidFill>
                  <a:srgbClr val="6C6C6C"/>
                </a:solidFill>
                <a:effectLst/>
                <a:latin typeface="Arial" panose="020B0604020202020204" pitchFamily="34" charset="0"/>
              </a:rPr>
              <a:t>.</a:t>
            </a:r>
          </a:p>
          <a:p>
            <a:endParaRPr lang="en-US" sz="1600" dirty="0">
              <a:solidFill>
                <a:srgbClr val="6C6C6C"/>
              </a:solidFill>
              <a:latin typeface="Arial" panose="020B0604020202020204" pitchFamily="34" charset="0"/>
              <a:cs typeface="Arial" panose="020B0604020202020204" pitchFamily="34" charset="0"/>
            </a:endParaRPr>
          </a:p>
          <a:p>
            <a:r>
              <a:rPr lang="en-US" sz="2000" b="0" i="0" dirty="0">
                <a:effectLst/>
                <a:latin typeface="Arial" panose="020B0604020202020204" pitchFamily="34" charset="0"/>
              </a:rPr>
              <a:t>While there are many different uses of steganography, including embedding sensitive information into file types, one of the most common techniques is to embed a text into an image file.</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86939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620D6-2CA8-404A-A1BA-E221B4F372B9}"/>
              </a:ext>
            </a:extLst>
          </p:cNvPr>
          <p:cNvSpPr>
            <a:spLocks noGrp="1"/>
          </p:cNvSpPr>
          <p:nvPr>
            <p:ph type="title"/>
          </p:nvPr>
        </p:nvSpPr>
        <p:spPr/>
        <p:txBody>
          <a:bodyPr/>
          <a:lstStyle/>
          <a:p>
            <a:r>
              <a:rPr lang="en-US" dirty="0"/>
              <a:t>Image Steganography</a:t>
            </a:r>
            <a:endParaRPr lang="en-IN" dirty="0"/>
          </a:p>
        </p:txBody>
      </p:sp>
      <p:sp>
        <p:nvSpPr>
          <p:cNvPr id="3" name="Content Placeholder 2">
            <a:extLst>
              <a:ext uri="{FF2B5EF4-FFF2-40B4-BE49-F238E27FC236}">
                <a16:creationId xmlns:a16="http://schemas.microsoft.com/office/drawing/2014/main" id="{3B8A2BFB-04F9-4D21-AA75-47999427B367}"/>
              </a:ext>
            </a:extLst>
          </p:cNvPr>
          <p:cNvSpPr>
            <a:spLocks noGrp="1"/>
          </p:cNvSpPr>
          <p:nvPr>
            <p:ph idx="1"/>
          </p:nvPr>
        </p:nvSpPr>
        <p:spPr>
          <a:xfrm>
            <a:off x="628650" y="1421132"/>
            <a:ext cx="7886700" cy="4351339"/>
          </a:xfrm>
        </p:spPr>
        <p:txBody>
          <a:bodyPr/>
          <a:lstStyle/>
          <a:p>
            <a:pPr marL="0" indent="0" algn="just">
              <a:buNone/>
            </a:pPr>
            <a:r>
              <a:rPr lang="en-US" sz="2000" b="0" i="0" dirty="0">
                <a:effectLst/>
                <a:latin typeface="Arial" panose="020B0604020202020204" pitchFamily="34" charset="0"/>
                <a:cs typeface="Arial" panose="020B0604020202020204" pitchFamily="34" charset="0"/>
              </a:rPr>
              <a:t>Hiding the data by taking the cover object as the image is known as image steganography.  In digital steganography, images are widely used cover source because there are a huge number of bits present in the digital representation of an image. There are a lot of ways to hide information inside an image. </a:t>
            </a:r>
          </a:p>
          <a:p>
            <a:pPr marL="0" indent="0" algn="just">
              <a:buNone/>
            </a:pPr>
            <a:r>
              <a:rPr lang="en-US" sz="2000" b="0" i="0" dirty="0">
                <a:effectLst/>
                <a:latin typeface="Arial" panose="020B0604020202020204" pitchFamily="34" charset="0"/>
                <a:cs typeface="Arial" panose="020B0604020202020204" pitchFamily="34" charset="0"/>
              </a:rPr>
              <a:t>Common approaches include:</a:t>
            </a:r>
          </a:p>
          <a:p>
            <a:pPr algn="just">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Least Significant Bit Insertion</a:t>
            </a:r>
          </a:p>
          <a:p>
            <a:pPr algn="just">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Masking and Filtering</a:t>
            </a:r>
          </a:p>
          <a:p>
            <a:pPr algn="just">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Redundant Pattern Encoding</a:t>
            </a:r>
          </a:p>
          <a:p>
            <a:pPr algn="just">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Encrypt and Scatter</a:t>
            </a:r>
          </a:p>
          <a:p>
            <a:pPr algn="just">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Coding and Cosine Transformation</a:t>
            </a:r>
          </a:p>
          <a:p>
            <a:endParaRPr lang="en-IN" dirty="0"/>
          </a:p>
        </p:txBody>
      </p:sp>
    </p:spTree>
    <p:extLst>
      <p:ext uri="{BB962C8B-B14F-4D97-AF65-F5344CB8AC3E}">
        <p14:creationId xmlns:p14="http://schemas.microsoft.com/office/powerpoint/2010/main" val="25565496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83C29-09BE-4C82-823F-804F9A97D209}"/>
              </a:ext>
            </a:extLst>
          </p:cNvPr>
          <p:cNvSpPr>
            <a:spLocks noGrp="1"/>
          </p:cNvSpPr>
          <p:nvPr>
            <p:ph type="title"/>
          </p:nvPr>
        </p:nvSpPr>
        <p:spPr/>
        <p:txBody>
          <a:bodyPr/>
          <a:lstStyle/>
          <a:p>
            <a:r>
              <a:rPr lang="en-US" dirty="0"/>
              <a:t>Image Steganography using LSB</a:t>
            </a:r>
            <a:endParaRPr lang="en-IN" dirty="0"/>
          </a:p>
        </p:txBody>
      </p:sp>
      <p:sp>
        <p:nvSpPr>
          <p:cNvPr id="3" name="Content Placeholder 2">
            <a:extLst>
              <a:ext uri="{FF2B5EF4-FFF2-40B4-BE49-F238E27FC236}">
                <a16:creationId xmlns:a16="http://schemas.microsoft.com/office/drawing/2014/main" id="{F82B4B02-B747-4916-B23C-486821087DAA}"/>
              </a:ext>
            </a:extLst>
          </p:cNvPr>
          <p:cNvSpPr>
            <a:spLocks noGrp="1"/>
          </p:cNvSpPr>
          <p:nvPr>
            <p:ph idx="1"/>
          </p:nvPr>
        </p:nvSpPr>
        <p:spPr>
          <a:xfrm>
            <a:off x="628650" y="1447800"/>
            <a:ext cx="7886700" cy="4891592"/>
          </a:xfrm>
        </p:spPr>
        <p:txBody>
          <a:bodyPr/>
          <a:lstStyle/>
          <a:p>
            <a:r>
              <a:rPr lang="en-US" sz="1600" b="0" i="0" dirty="0">
                <a:solidFill>
                  <a:srgbClr val="324D5C"/>
                </a:solidFill>
                <a:effectLst/>
                <a:latin typeface="Arial" panose="020B0604020202020204" pitchFamily="34" charset="0"/>
              </a:rPr>
              <a:t>One of the most popular techniques is 'least significant bit (LSB) steganography. In this type of steganography, the information hider embeds the secret information in the least significant bits of a media file.</a:t>
            </a:r>
          </a:p>
          <a:p>
            <a:r>
              <a:rPr lang="en-US" sz="1600" b="0" i="0" dirty="0">
                <a:solidFill>
                  <a:srgbClr val="324D5C"/>
                </a:solidFill>
                <a:effectLst/>
                <a:latin typeface="Arial" panose="020B0604020202020204" pitchFamily="34" charset="0"/>
              </a:rPr>
              <a:t>Since modifying the last bit of the pixel value doesn’t result in a visually perceptible change to the picture, a person viewing the original and the </a:t>
            </a:r>
            <a:r>
              <a:rPr lang="en-US" sz="1600" b="0" i="0" dirty="0" err="1">
                <a:solidFill>
                  <a:srgbClr val="324D5C"/>
                </a:solidFill>
                <a:effectLst/>
                <a:latin typeface="Arial" panose="020B0604020202020204" pitchFamily="34" charset="0"/>
              </a:rPr>
              <a:t>steganographically</a:t>
            </a:r>
            <a:r>
              <a:rPr lang="en-US" sz="1600" b="0" i="0" dirty="0">
                <a:solidFill>
                  <a:srgbClr val="324D5C"/>
                </a:solidFill>
                <a:effectLst/>
                <a:latin typeface="Arial" panose="020B0604020202020204" pitchFamily="34" charset="0"/>
              </a:rPr>
              <a:t> modified images won’t be able to tell the difference.</a:t>
            </a:r>
            <a:endParaRPr lang="en-IN" sz="2000"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926BC581-5A8D-4CCE-80F1-4A8CD326E7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76500" y="2971800"/>
            <a:ext cx="4191000" cy="3143250"/>
          </a:xfrm>
          <a:prstGeom prst="rect">
            <a:avLst/>
          </a:prstGeom>
        </p:spPr>
      </p:pic>
    </p:spTree>
    <p:extLst>
      <p:ext uri="{BB962C8B-B14F-4D97-AF65-F5344CB8AC3E}">
        <p14:creationId xmlns:p14="http://schemas.microsoft.com/office/powerpoint/2010/main" val="19801966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1E30D-84E6-3B44-B030-71163E6F714C}"/>
              </a:ext>
            </a:extLst>
          </p:cNvPr>
          <p:cNvSpPr>
            <a:spLocks noGrp="1"/>
          </p:cNvSpPr>
          <p:nvPr>
            <p:ph type="title"/>
          </p:nvPr>
        </p:nvSpPr>
        <p:spPr/>
        <p:txBody>
          <a:bodyPr/>
          <a:lstStyle/>
          <a:p>
            <a:r>
              <a:rPr lang="en-US" dirty="0"/>
              <a:t>Steganography Software</a:t>
            </a:r>
          </a:p>
        </p:txBody>
      </p:sp>
      <p:sp>
        <p:nvSpPr>
          <p:cNvPr id="3" name="Content Placeholder 2">
            <a:extLst>
              <a:ext uri="{FF2B5EF4-FFF2-40B4-BE49-F238E27FC236}">
                <a16:creationId xmlns:a16="http://schemas.microsoft.com/office/drawing/2014/main" id="{FC86E95B-A890-FD4D-90BC-5085D624D9F1}"/>
              </a:ext>
            </a:extLst>
          </p:cNvPr>
          <p:cNvSpPr>
            <a:spLocks noGrp="1"/>
          </p:cNvSpPr>
          <p:nvPr>
            <p:ph idx="1"/>
          </p:nvPr>
        </p:nvSpPr>
        <p:spPr>
          <a:xfrm>
            <a:off x="628650" y="1444883"/>
            <a:ext cx="7886700" cy="4732081"/>
          </a:xfrm>
        </p:spPr>
        <p:txBody>
          <a:bodyPr/>
          <a:lstStyle/>
          <a:p>
            <a:r>
              <a:rPr lang="en-US" sz="2000" b="0" i="0" dirty="0">
                <a:effectLst/>
                <a:latin typeface="Arial" panose="020B0604020202020204" pitchFamily="34" charset="0"/>
              </a:rPr>
              <a:t>Steganography software is used to perform a variety of functions in order to hide data, including encoding the data in order to prepare it to be hidden inside another file, keeping track of which bits of the cover text file contain hidden data, encrypting the data to be hidden and extracting hidden data by its intended recipient.</a:t>
            </a:r>
          </a:p>
          <a:p>
            <a:endParaRPr lang="en-US" sz="2000" dirty="0">
              <a:latin typeface="Arial" panose="020B0604020202020204" pitchFamily="34" charset="0"/>
              <a:cs typeface="Times New Roman" panose="02020603050405020304" pitchFamily="18" charset="0"/>
            </a:endParaRPr>
          </a:p>
          <a:p>
            <a:r>
              <a:rPr lang="en-US" sz="2000" b="0" i="0" dirty="0">
                <a:effectLst/>
                <a:latin typeface="Arial" panose="020B0604020202020204" pitchFamily="34" charset="0"/>
                <a:cs typeface="Arial" panose="020B0604020202020204" pitchFamily="34" charset="0"/>
              </a:rPr>
              <a:t>There are proprietary as well as open source and other free-to-use programs available for doing steganography. </a:t>
            </a:r>
            <a:r>
              <a:rPr lang="en-US" sz="2000" b="0" i="0" dirty="0" err="1">
                <a:effectLst/>
                <a:latin typeface="Arial" panose="020B0604020202020204" pitchFamily="34" charset="0"/>
                <a:cs typeface="Arial" panose="020B0604020202020204" pitchFamily="34" charset="0"/>
              </a:rPr>
              <a:t>OpenStego</a:t>
            </a:r>
            <a:r>
              <a:rPr lang="en-US" sz="2000" b="0" i="0" dirty="0">
                <a:effectLst/>
                <a:latin typeface="Arial" panose="020B0604020202020204" pitchFamily="34" charset="0"/>
                <a:cs typeface="Arial" panose="020B0604020202020204" pitchFamily="34" charset="0"/>
              </a:rPr>
              <a:t> is an open source steganography program; other programs can be characterized by the types of data that can be hidden as well as what types of files that data can be hidden inside. Some online steganography software tools include Xiao Steganography, used to hide secret files in BMP images or WAV files; Image Steganography, a </a:t>
            </a:r>
            <a:r>
              <a:rPr lang="en-US" sz="2000" b="0" i="0" dirty="0" err="1">
                <a:effectLst/>
                <a:latin typeface="Arial" panose="020B0604020202020204" pitchFamily="34" charset="0"/>
                <a:cs typeface="Arial" panose="020B0604020202020204" pitchFamily="34" charset="0"/>
              </a:rPr>
              <a:t>Javascript</a:t>
            </a:r>
            <a:r>
              <a:rPr lang="en-US" sz="2000" b="0" i="0" dirty="0">
                <a:effectLst/>
                <a:latin typeface="Arial" panose="020B0604020202020204" pitchFamily="34" charset="0"/>
                <a:cs typeface="Arial" panose="020B0604020202020204" pitchFamily="34" charset="0"/>
              </a:rPr>
              <a:t> tool that hides images inside other image files; and </a:t>
            </a:r>
            <a:r>
              <a:rPr lang="en-US" sz="2000" b="0" i="0" dirty="0" err="1">
                <a:effectLst/>
                <a:latin typeface="Arial" panose="020B0604020202020204" pitchFamily="34" charset="0"/>
                <a:cs typeface="Arial" panose="020B0604020202020204" pitchFamily="34" charset="0"/>
              </a:rPr>
              <a:t>Crypture</a:t>
            </a:r>
            <a:r>
              <a:rPr lang="en-US" sz="2000" b="0" i="0" dirty="0">
                <a:effectLst/>
                <a:latin typeface="Arial" panose="020B0604020202020204" pitchFamily="34" charset="0"/>
                <a:cs typeface="Arial" panose="020B0604020202020204" pitchFamily="34" charset="0"/>
              </a:rPr>
              <a:t>, a command line tool that is used to perform steganography.</a:t>
            </a:r>
            <a:endParaRPr lang="en-US" sz="2000" dirty="0">
              <a:latin typeface="Arial" panose="020B0604020202020204" pitchFamily="34" charset="0"/>
              <a:cs typeface="Arial" panose="020B0604020202020204" pitchFamily="34" charset="0"/>
            </a:endParaRPr>
          </a:p>
          <a:p>
            <a:pPr marL="0" indent="0">
              <a:buNone/>
            </a:pPr>
            <a:r>
              <a:rPr lang="en-US"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0557631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EBA57-7E1C-A648-84A1-76CEB826442E}"/>
              </a:ext>
            </a:extLst>
          </p:cNvPr>
          <p:cNvSpPr>
            <a:spLocks noGrp="1"/>
          </p:cNvSpPr>
          <p:nvPr>
            <p:ph type="title"/>
          </p:nvPr>
        </p:nvSpPr>
        <p:spPr>
          <a:xfrm>
            <a:off x="628650" y="119321"/>
            <a:ext cx="7886700" cy="1176080"/>
          </a:xfrm>
        </p:spPr>
        <p:txBody>
          <a:bodyPr/>
          <a:lstStyle/>
          <a:p>
            <a:r>
              <a:rPr lang="en-US" dirty="0"/>
              <a:t>Problem Formulation</a:t>
            </a:r>
          </a:p>
        </p:txBody>
      </p:sp>
      <p:sp>
        <p:nvSpPr>
          <p:cNvPr id="4" name="Content Placeholder 3">
            <a:extLst>
              <a:ext uri="{FF2B5EF4-FFF2-40B4-BE49-F238E27FC236}">
                <a16:creationId xmlns:a16="http://schemas.microsoft.com/office/drawing/2014/main" id="{581781EE-765B-4A61-9E70-083457E65CE7}"/>
              </a:ext>
            </a:extLst>
          </p:cNvPr>
          <p:cNvSpPr>
            <a:spLocks noGrp="1"/>
          </p:cNvSpPr>
          <p:nvPr>
            <p:ph idx="1"/>
          </p:nvPr>
        </p:nvSpPr>
        <p:spPr>
          <a:xfrm>
            <a:off x="152400" y="1253330"/>
            <a:ext cx="8839200" cy="5376070"/>
          </a:xfrm>
        </p:spPr>
        <p:txBody>
          <a:bodyPr/>
          <a:lstStyle/>
          <a:p>
            <a:r>
              <a:rPr lang="en-US" sz="2400" dirty="0">
                <a:effectLst/>
                <a:latin typeface="Arial" panose="020B0604020202020204" pitchFamily="34" charset="0"/>
                <a:ea typeface="SimSun" panose="02010600030101010101" pitchFamily="2" charset="-122"/>
                <a:cs typeface="Arial" panose="020B0604020202020204" pitchFamily="34" charset="0"/>
              </a:rPr>
              <a:t>There are a few issues on steganography sites, one of which is the page's security.</a:t>
            </a:r>
            <a:r>
              <a:rPr lang="en-US" sz="2400" dirty="0">
                <a:latin typeface="Arial" panose="020B0604020202020204" pitchFamily="34" charset="0"/>
                <a:ea typeface="SimSun" panose="02010600030101010101" pitchFamily="2" charset="-122"/>
                <a:cs typeface="Arial" panose="020B0604020202020204" pitchFamily="34" charset="0"/>
              </a:rPr>
              <a:t> </a:t>
            </a:r>
            <a:r>
              <a:rPr lang="en-US" sz="2400" dirty="0">
                <a:effectLst/>
                <a:latin typeface="Arial" panose="020B0604020202020204" pitchFamily="34" charset="0"/>
                <a:ea typeface="SimSun" panose="02010600030101010101" pitchFamily="2" charset="-122"/>
                <a:cs typeface="Arial" panose="020B0604020202020204" pitchFamily="34" charset="0"/>
              </a:rPr>
              <a:t>There usually is no security for encrypted files, so if a third party or someone other than the sender and receiver gets access to the information, they can decode it easily.</a:t>
            </a:r>
          </a:p>
          <a:p>
            <a:endParaRPr lang="en-US" sz="2400" dirty="0">
              <a:latin typeface="Arial" panose="020B0604020202020204" pitchFamily="34" charset="0"/>
              <a:ea typeface="SimSun" panose="02010600030101010101" pitchFamily="2" charset="-122"/>
              <a:cs typeface="Arial" panose="020B0604020202020204" pitchFamily="34" charset="0"/>
            </a:endParaRPr>
          </a:p>
          <a:p>
            <a:r>
              <a:rPr lang="en-US" sz="2400" dirty="0">
                <a:effectLst/>
                <a:latin typeface="Arial" panose="020B0604020202020204" pitchFamily="34" charset="0"/>
                <a:ea typeface="SimSun" panose="02010600030101010101" pitchFamily="2" charset="-122"/>
                <a:cs typeface="Arial" panose="020B0604020202020204" pitchFamily="34" charset="0"/>
              </a:rPr>
              <a:t>We propose developing a login site for our application to address this issue with certain level of authentication techniques involved. This way only the sender and receiver may only read the message hidden in the steganography text or image. </a:t>
            </a:r>
            <a:endParaRPr lang="en-IN" sz="2400" dirty="0">
              <a:effectLst/>
              <a:latin typeface="Arial" panose="020B0604020202020204" pitchFamily="34" charset="0"/>
              <a:ea typeface="SimSun" panose="02010600030101010101" pitchFamily="2" charset="-122"/>
              <a:cs typeface="Arial" panose="020B0604020202020204" pitchFamily="34" charset="0"/>
            </a:endParaRPr>
          </a:p>
          <a:p>
            <a:endParaRPr lang="en-US" sz="2000" dirty="0">
              <a:latin typeface="Arial" panose="020B0604020202020204" pitchFamily="34" charset="0"/>
              <a:ea typeface="SimSun" panose="02010600030101010101" pitchFamily="2" charset="-122"/>
              <a:cs typeface="Arial" panose="020B0604020202020204" pitchFamily="34" charset="0"/>
            </a:endParaRPr>
          </a:p>
          <a:p>
            <a:endParaRPr lang="en-US" sz="1800" dirty="0">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596746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12F35-0008-1A4C-8497-7A3F1B2F12B6}"/>
              </a:ext>
            </a:extLst>
          </p:cNvPr>
          <p:cNvSpPr>
            <a:spLocks noGrp="1"/>
          </p:cNvSpPr>
          <p:nvPr>
            <p:ph type="title"/>
          </p:nvPr>
        </p:nvSpPr>
        <p:spPr/>
        <p:txBody>
          <a:bodyPr/>
          <a:lstStyle/>
          <a:p>
            <a:r>
              <a:rPr lang="en-US" dirty="0"/>
              <a:t>Objectives/Methodology</a:t>
            </a:r>
          </a:p>
        </p:txBody>
      </p:sp>
      <p:sp>
        <p:nvSpPr>
          <p:cNvPr id="4" name="Content Placeholder 3">
            <a:extLst>
              <a:ext uri="{FF2B5EF4-FFF2-40B4-BE49-F238E27FC236}">
                <a16:creationId xmlns:a16="http://schemas.microsoft.com/office/drawing/2014/main" id="{32BC7109-68CF-4A2F-A51F-C83C38B87909}"/>
              </a:ext>
            </a:extLst>
          </p:cNvPr>
          <p:cNvSpPr>
            <a:spLocks noGrp="1"/>
          </p:cNvSpPr>
          <p:nvPr>
            <p:ph idx="1"/>
          </p:nvPr>
        </p:nvSpPr>
        <p:spPr>
          <a:xfrm>
            <a:off x="76200" y="1219200"/>
            <a:ext cx="8915400" cy="5519480"/>
          </a:xfrm>
        </p:spPr>
        <p:txBody>
          <a:bodyPr/>
          <a:lstStyle/>
          <a:p>
            <a:pPr marL="0" indent="0">
              <a:buNone/>
            </a:pPr>
            <a:r>
              <a:rPr lang="en-US" sz="2400" dirty="0">
                <a:effectLst/>
                <a:latin typeface="Arial" panose="020B0604020202020204" pitchFamily="34" charset="0"/>
                <a:ea typeface="SimSun" panose="02010600030101010101" pitchFamily="2" charset="-122"/>
                <a:cs typeface="Arial" panose="020B0604020202020204" pitchFamily="34" charset="0"/>
              </a:rPr>
              <a:t>There are three interfaces in this application: registration, login, Steganographic encryption and Steganographic decryption.</a:t>
            </a:r>
          </a:p>
          <a:p>
            <a:pPr marL="0" indent="0">
              <a:buNone/>
            </a:pPr>
            <a:r>
              <a:rPr lang="en-US" sz="2400" dirty="0">
                <a:effectLst/>
                <a:latin typeface="Arial" panose="020B0604020202020204" pitchFamily="34" charset="0"/>
                <a:ea typeface="SimSun" panose="02010600030101010101" pitchFamily="2" charset="-122"/>
                <a:cs typeface="Arial" panose="020B0604020202020204" pitchFamily="34" charset="0"/>
              </a:rPr>
              <a:t>Before connecting to the application, the client must first register, and he or she must enter a PIN as a multi-factor authentication when using a username and password.</a:t>
            </a:r>
          </a:p>
          <a:p>
            <a:pPr marL="0" indent="0">
              <a:buNone/>
            </a:pPr>
            <a:r>
              <a:rPr lang="en-US" sz="2400" dirty="0">
                <a:effectLst/>
                <a:latin typeface="Arial" panose="020B0604020202020204" pitchFamily="34" charset="0"/>
                <a:ea typeface="SimSun" panose="02010600030101010101" pitchFamily="2" charset="-122"/>
                <a:cs typeface="Arial" panose="020B0604020202020204" pitchFamily="34" charset="0"/>
              </a:rPr>
              <a:t>After logging in, the user can create content, encrypt it, and share it with the recipient of the secret message. </a:t>
            </a:r>
          </a:p>
          <a:p>
            <a:pPr marL="0" indent="0">
              <a:buNone/>
            </a:pPr>
            <a:endParaRPr lang="en-US" sz="2400" dirty="0">
              <a:effectLst/>
              <a:latin typeface="Arial" panose="020B0604020202020204" pitchFamily="34" charset="0"/>
              <a:ea typeface="SimSun" panose="02010600030101010101" pitchFamily="2" charset="-122"/>
              <a:cs typeface="Arial" panose="020B0604020202020204" pitchFamily="34" charset="0"/>
            </a:endParaRPr>
          </a:p>
          <a:p>
            <a:pPr marL="0" marR="0" indent="0" algn="just">
              <a:lnSpc>
                <a:spcPct val="115000"/>
              </a:lnSpc>
              <a:spcBef>
                <a:spcPts val="0"/>
              </a:spcBef>
              <a:spcAft>
                <a:spcPts val="0"/>
              </a:spcAft>
              <a:buNone/>
            </a:pPr>
            <a:r>
              <a:rPr lang="en-US" sz="2400" dirty="0">
                <a:effectLst/>
                <a:latin typeface="Arial" panose="020B0604020202020204" pitchFamily="34" charset="0"/>
                <a:ea typeface="SimSun" panose="02010600030101010101" pitchFamily="2" charset="-122"/>
                <a:cs typeface="Arial" panose="020B0604020202020204" pitchFamily="34" charset="0"/>
              </a:rPr>
              <a:t>The main objectives of the proposed project include:</a:t>
            </a:r>
          </a:p>
          <a:p>
            <a:pPr marL="342900" marR="0" lvl="0" indent="-342900" algn="l">
              <a:spcBef>
                <a:spcPts val="0"/>
              </a:spcBef>
              <a:spcAft>
                <a:spcPts val="0"/>
              </a:spcAft>
              <a:buSzPts val="1000"/>
              <a:buFont typeface="Symbol" panose="05050102010706020507" pitchFamily="18" charset="2"/>
              <a:buChar char=""/>
              <a:tabLst>
                <a:tab pos="457200" algn="l"/>
              </a:tabLst>
            </a:pPr>
            <a:r>
              <a:rPr lang="en-IN" sz="2400" dirty="0">
                <a:solidFill>
                  <a:srgbClr val="0E101A"/>
                </a:solidFill>
                <a:effectLst/>
                <a:latin typeface="Arial" panose="020B0604020202020204" pitchFamily="34" charset="0"/>
                <a:ea typeface="Times New Roman" panose="02020603050405020304" pitchFamily="18" charset="0"/>
                <a:cs typeface="Arial" panose="020B0604020202020204" pitchFamily="34" charset="0"/>
              </a:rPr>
              <a:t>Creating a more secured approach for the steganography.</a:t>
            </a:r>
            <a:endParaRPr lang="en-IN" sz="2400" dirty="0">
              <a:solidFill>
                <a:srgbClr val="0E101A"/>
              </a:solidFill>
              <a:effectLst/>
              <a:latin typeface="Arial" panose="020B0604020202020204" pitchFamily="34" charset="0"/>
              <a:ea typeface="SimSun" panose="02010600030101010101" pitchFamily="2" charset="-122"/>
              <a:cs typeface="Arial" panose="020B0604020202020204" pitchFamily="34" charset="0"/>
            </a:endParaRPr>
          </a:p>
          <a:p>
            <a:pPr marL="342900" marR="0" lvl="0" indent="-342900" algn="l">
              <a:spcBef>
                <a:spcPts val="0"/>
              </a:spcBef>
              <a:spcAft>
                <a:spcPts val="0"/>
              </a:spcAft>
              <a:buSzPts val="1000"/>
              <a:buFont typeface="Symbol" panose="05050102010706020507" pitchFamily="18" charset="2"/>
              <a:buChar char=""/>
              <a:tabLst>
                <a:tab pos="457200" algn="l"/>
              </a:tabLst>
            </a:pPr>
            <a:r>
              <a:rPr lang="en-IN" sz="2400" dirty="0">
                <a:solidFill>
                  <a:srgbClr val="0E101A"/>
                </a:solidFill>
                <a:effectLst/>
                <a:latin typeface="Arial" panose="020B0604020202020204" pitchFamily="34" charset="0"/>
                <a:ea typeface="Times New Roman" panose="02020603050405020304" pitchFamily="18" charset="0"/>
                <a:cs typeface="Arial" panose="020B0604020202020204" pitchFamily="34" charset="0"/>
              </a:rPr>
              <a:t>Creating and linking Two factor authentication.</a:t>
            </a:r>
            <a:endParaRPr lang="en-IN" sz="2400" dirty="0">
              <a:solidFill>
                <a:srgbClr val="0E101A"/>
              </a:solidFill>
              <a:effectLst/>
              <a:latin typeface="Arial" panose="020B0604020202020204" pitchFamily="34" charset="0"/>
              <a:ea typeface="SimSun" panose="02010600030101010101" pitchFamily="2" charset="-122"/>
              <a:cs typeface="Arial" panose="020B0604020202020204" pitchFamily="34" charset="0"/>
            </a:endParaRPr>
          </a:p>
          <a:p>
            <a:pPr marL="342900" marR="0" lvl="0" indent="-342900" algn="l">
              <a:spcBef>
                <a:spcPts val="0"/>
              </a:spcBef>
              <a:spcAft>
                <a:spcPts val="0"/>
              </a:spcAft>
              <a:buSzPts val="1000"/>
              <a:buFont typeface="Symbol" panose="05050102010706020507" pitchFamily="18" charset="2"/>
              <a:buChar char=""/>
              <a:tabLst>
                <a:tab pos="457200" algn="l"/>
              </a:tabLst>
            </a:pPr>
            <a:r>
              <a:rPr lang="en-IN" sz="2400" dirty="0">
                <a:solidFill>
                  <a:srgbClr val="0E101A"/>
                </a:solidFill>
                <a:effectLst/>
                <a:latin typeface="Arial" panose="020B0604020202020204" pitchFamily="34" charset="0"/>
                <a:ea typeface="Times New Roman" panose="02020603050405020304" pitchFamily="18" charset="0"/>
                <a:cs typeface="Arial" panose="020B0604020202020204" pitchFamily="34" charset="0"/>
              </a:rPr>
              <a:t>Having a smooth process for the user</a:t>
            </a:r>
            <a:endParaRPr lang="en-IN" sz="2400" dirty="0">
              <a:solidFill>
                <a:srgbClr val="0E101A"/>
              </a:solidFill>
              <a:effectLst/>
              <a:latin typeface="Arial" panose="020B0604020202020204" pitchFamily="34" charset="0"/>
              <a:ea typeface="SimSun" panose="02010600030101010101" pitchFamily="2" charset="-122"/>
              <a:cs typeface="Arial" panose="020B0604020202020204" pitchFamily="34" charset="0"/>
            </a:endParaRPr>
          </a:p>
          <a:p>
            <a:pPr marL="0" marR="0" indent="0" algn="just">
              <a:lnSpc>
                <a:spcPct val="115000"/>
              </a:lnSpc>
              <a:spcBef>
                <a:spcPts val="0"/>
              </a:spcBef>
              <a:spcAft>
                <a:spcPts val="0"/>
              </a:spcAft>
              <a:buNone/>
            </a:pPr>
            <a:endParaRPr lang="en-US" sz="2000" dirty="0">
              <a:effectLst/>
              <a:latin typeface="Arial" panose="020B0604020202020204" pitchFamily="34" charset="0"/>
              <a:ea typeface="SimSun" panose="02010600030101010101" pitchFamily="2" charset="-122"/>
              <a:cs typeface="Arial" panose="020B0604020202020204" pitchFamily="34" charset="0"/>
            </a:endParaRPr>
          </a:p>
          <a:p>
            <a:pPr marR="0" algn="just">
              <a:lnSpc>
                <a:spcPct val="115000"/>
              </a:lnSpc>
              <a:spcBef>
                <a:spcPts val="0"/>
              </a:spcBef>
              <a:spcAft>
                <a:spcPts val="0"/>
              </a:spcAft>
            </a:pPr>
            <a:endParaRPr lang="en-US" sz="2000" dirty="0">
              <a:effectLst/>
              <a:latin typeface="Arial" panose="020B0604020202020204" pitchFamily="34" charset="0"/>
              <a:ea typeface="SimSun" panose="02010600030101010101" pitchFamily="2" charset="-122"/>
              <a:cs typeface="Arial" panose="020B0604020202020204" pitchFamily="34" charset="0"/>
            </a:endParaRPr>
          </a:p>
          <a:p>
            <a:pPr marL="0" marR="0" indent="0" algn="just">
              <a:lnSpc>
                <a:spcPct val="115000"/>
              </a:lnSpc>
              <a:spcBef>
                <a:spcPts val="0"/>
              </a:spcBef>
              <a:spcAft>
                <a:spcPts val="0"/>
              </a:spcAft>
              <a:buNone/>
            </a:pPr>
            <a:endParaRPr lang="en-IN" sz="2000" dirty="0">
              <a:effectLst/>
              <a:latin typeface="Arial" panose="020B0604020202020204" pitchFamily="34" charset="0"/>
              <a:ea typeface="SimSun" panose="02010600030101010101" pitchFamily="2" charset="-122"/>
              <a:cs typeface="Arial" panose="020B0604020202020204" pitchFamily="34" charset="0"/>
            </a:endParaRPr>
          </a:p>
          <a:p>
            <a:pPr marL="0" indent="0">
              <a:buNone/>
            </a:pPr>
            <a:endParaRPr lang="en-US" sz="2000" dirty="0">
              <a:effectLst/>
              <a:latin typeface="Arial" panose="020B0604020202020204" pitchFamily="34" charset="0"/>
              <a:ea typeface="Times New Roman" panose="02020603050405020304" pitchFamily="18" charset="0"/>
              <a:cs typeface="Arial" panose="020B0604020202020204" pitchFamily="34" charset="0"/>
            </a:endParaRPr>
          </a:p>
          <a:p>
            <a:endParaRPr lang="en-US" sz="1800" b="1" dirty="0">
              <a:effectLst/>
              <a:latin typeface="Times New Roman" panose="02020603050405020304" pitchFamily="18" charset="0"/>
              <a:ea typeface="Times New Roman" panose="02020603050405020304" pitchFamily="18" charset="0"/>
            </a:endParaRPr>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7775602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D63B0-3A9F-4BD7-A0D4-6D7393300EDA}"/>
              </a:ext>
            </a:extLst>
          </p:cNvPr>
          <p:cNvSpPr>
            <a:spLocks noGrp="1"/>
          </p:cNvSpPr>
          <p:nvPr>
            <p:ph type="title"/>
          </p:nvPr>
        </p:nvSpPr>
        <p:spPr/>
        <p:txBody>
          <a:bodyPr/>
          <a:lstStyle/>
          <a:p>
            <a:r>
              <a:rPr lang="en-US" b="1" dirty="0"/>
              <a:t>Implementation</a:t>
            </a:r>
            <a:endParaRPr lang="en-IN" b="1" dirty="0"/>
          </a:p>
        </p:txBody>
      </p:sp>
    </p:spTree>
    <p:extLst>
      <p:ext uri="{BB962C8B-B14F-4D97-AF65-F5344CB8AC3E}">
        <p14:creationId xmlns:p14="http://schemas.microsoft.com/office/powerpoint/2010/main" val="2695646622"/>
      </p:ext>
    </p:extLst>
  </p:cSld>
  <p:clrMapOvr>
    <a:masterClrMapping/>
  </p:clrMapOvr>
</p:sld>
</file>

<file path=ppt/theme/theme1.xml><?xml version="1.0" encoding="utf-8"?>
<a:theme xmlns:a="http://schemas.openxmlformats.org/drawingml/2006/main" name="Templat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Template</Template>
  <TotalTime>13865</TotalTime>
  <Words>839</Words>
  <Application>Microsoft Office PowerPoint</Application>
  <PresentationFormat>On-screen Show (4:3)</PresentationFormat>
  <Paragraphs>55</Paragraphs>
  <Slides>10</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Symbol</vt:lpstr>
      <vt:lpstr>Times New Roman</vt:lpstr>
      <vt:lpstr>Template</vt:lpstr>
      <vt:lpstr>Protecting Text in Steganography  CSC 8224: Cryptography </vt:lpstr>
      <vt:lpstr>What is Steganography?</vt:lpstr>
      <vt:lpstr>How is Steganography used today?</vt:lpstr>
      <vt:lpstr>Image Steganography</vt:lpstr>
      <vt:lpstr>Image Steganography using LSB</vt:lpstr>
      <vt:lpstr>Steganography Software</vt:lpstr>
      <vt:lpstr>Problem Formulation</vt:lpstr>
      <vt:lpstr>Objectives/Methodology</vt:lpstr>
      <vt:lpstr>Implementation</vt:lpstr>
      <vt:lpstr>PowerPoint Presentation</vt:lpstr>
    </vt:vector>
  </TitlesOfParts>
  <Company>University of North Texas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Beasley, Kathryn</dc:creator>
  <cp:lastModifiedBy>17211a0569</cp:lastModifiedBy>
  <cp:revision>589</cp:revision>
  <dcterms:created xsi:type="dcterms:W3CDTF">2012-11-14T16:30:12Z</dcterms:created>
  <dcterms:modified xsi:type="dcterms:W3CDTF">2022-04-12T18:41:29Z</dcterms:modified>
</cp:coreProperties>
</file>

<file path=docProps/thumbnail.jpeg>
</file>